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2" r:id="rId4"/>
    <p:sldId id="263" r:id="rId5"/>
    <p:sldId id="264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1" d="100"/>
          <a:sy n="61" d="100"/>
        </p:scale>
        <p:origin x="62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CC7B-95FE-4F95-BEC4-0D493BCE3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F5054F-7C69-4538-886A-0FF5B7475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F1A6C-D4FA-4424-A8ED-2B7FAE26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0DE31-EA49-423E-8683-C7A40BCCB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32EF0-AED4-44EE-8DAA-08611A8E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640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4B787-295B-4B10-9586-0BF7E86C2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B6658F-22E4-4F62-9C46-B52E6F7EB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9F5DA-77BA-4F45-9751-59968859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7F0BC-1DCB-4543-903D-C9E124B8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8938E-1986-44DA-8E0A-31477D65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89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F8577A-DFD9-407A-B46E-7807A1B88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86D3E-6FAE-4FE4-B247-AA9FBCD04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1A290-922B-4A4F-ADEA-C7D665DB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6C32D-0266-44F4-B4D6-B8AE22517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F5CF4-A75D-478C-83C6-8B014543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12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93A5-A1AA-4A7F-8F1E-636E62F52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52B74-4A2B-4402-B327-E76016A35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EA9B3-0A50-49E1-BA36-CD738621C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95C5-D0CD-4417-9900-B76DF47E2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28BD1-D2A4-4714-8FA2-4F4387DB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126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34EE-124F-47B6-A162-614DB6E1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D4C22-6B15-48C8-87E1-AF4B67A4B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67104-AC2D-459A-88C4-EF6E587E0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3188F-2F89-4033-84A7-E8CFA22AC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4395B-7C2F-4063-BF4F-B84A1707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6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9931-8899-43C7-8123-8BA69E9E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BA80-D7BC-4095-9EB5-F600D2BEF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34BE3-F4FB-42E2-9F92-ED22890CA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32083-6E97-46E9-A390-2D0989EA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0594C-E609-478C-87B5-4F83703C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920B5-FA8C-430B-A007-B688C60E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62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A049-AF54-4131-8354-397255A7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F486-7CF7-44A7-BE84-D61EA1D6F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3925A-C6F7-4F56-BF3D-63A5BB8EA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FB458C-8CF8-4BB3-9468-5F97AFDF8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C64749-6795-4959-9526-42AA2250E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0EDA32-AB7D-40F0-9B83-5338713B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25BC8-3A66-40C8-BB53-D71AD53A3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A9888-9DDC-4F97-B850-24399B89E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27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6A4B-95A1-4D5D-B59D-09A6F87F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09809-4534-4F87-9215-FC76CA09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D039E-FFDC-4767-8B0E-53A8EAA1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81EAE-CD71-4A55-B838-C9E6F3E9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67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658CA2-69C3-4E63-B5A0-D1BC1F0F0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0A8D7-CFB5-42B3-A3E0-8AAAB113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B83FB-92B0-4428-837F-705F96FCA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38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FA67-4911-4750-ABD8-2515A48C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59CEB-548D-4303-8C7A-0C9DDCE2D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21FCA-1434-4053-84EA-36A3FD89A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AF2B1-11D6-49D9-8E54-E2940D0F3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B555E-49A8-4187-8850-46AF8F2F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23E65-8EFD-4B08-B2E9-EA574C24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70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D7B8-B735-45E1-A84F-4677671D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A5BBD8-09B7-42BC-95A5-ABB5C8E091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5AB1C-0F4A-4B20-8976-88CE5D3EC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15C04-7C71-4620-928F-D66AB1446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7FA67-0A73-44F3-8DA1-952AB350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D607E-C384-491C-A123-29183F38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88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383CAF-91F9-4475-A2E5-74289E9C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9F5FA-E337-4CE6-B0A4-A4DD08D1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86A4E-E174-48A5-97CA-96F167FB4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83D9A-F363-494D-97AB-0DFFA32DFFBB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259C6-F5F5-4270-A49C-A94097E5D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1624E-A089-4188-BB8F-DEE770F49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92B87-FCA3-4ED8-A290-12B0B6F3B1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73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7F98F1-B1DA-4CCB-A87F-462A13C5A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en-GB" sz="5000" dirty="0">
                <a:solidFill>
                  <a:schemeClr val="bg1"/>
                </a:solidFill>
              </a:rPr>
              <a:t>S1 Stay with 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5FB04-B08B-4CB3-84C7-169340F18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4505552" cy="1655762"/>
          </a:xfrm>
        </p:spPr>
        <p:txBody>
          <a:bodyPr>
            <a:normAutofit/>
          </a:bodyPr>
          <a:lstStyle/>
          <a:p>
            <a:pPr algn="l"/>
            <a:r>
              <a:rPr lang="en-GB" sz="2000">
                <a:solidFill>
                  <a:schemeClr val="bg1"/>
                </a:solidFill>
              </a:rPr>
              <a:t>Group Performance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2" name="Picture 8" descr="Image preview">
            <a:extLst>
              <a:ext uri="{FF2B5EF4-FFF2-40B4-BE49-F238E27FC236}">
                <a16:creationId xmlns:a16="http://schemas.microsoft.com/office/drawing/2014/main" id="{D15F4947-1780-4A4B-B4D3-6739DFADD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9805" y="2744154"/>
            <a:ext cx="3408121" cy="32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ay With Me': The Story Behind Sam Smith's Breakthrough Song">
            <a:extLst>
              <a:ext uri="{FF2B5EF4-FFF2-40B4-BE49-F238E27FC236}">
                <a16:creationId xmlns:a16="http://schemas.microsoft.com/office/drawing/2014/main" id="{4212DBE2-AE3F-42F6-B901-27858CD18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5779" r="15507" b="6324"/>
          <a:stretch/>
        </p:blipFill>
        <p:spPr bwMode="auto">
          <a:xfrm>
            <a:off x="5756393" y="624217"/>
            <a:ext cx="3105975" cy="27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2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2FDEB-B83A-497D-9833-BE18E86C7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5632073"/>
          </a:xfrm>
        </p:spPr>
        <p:txBody>
          <a:bodyPr>
            <a:normAutofit fontScale="90000"/>
          </a:bodyPr>
          <a:lstStyle/>
          <a:p>
            <a:pPr algn="l"/>
            <a:br>
              <a:rPr lang="en-GB" sz="3600" dirty="0"/>
            </a:b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Today we will continue learning our ukulele chords as part of Sam Smith’s </a:t>
            </a:r>
            <a:r>
              <a:rPr lang="en-GB" sz="3600" i="1" dirty="0"/>
              <a:t>Stay with me.</a:t>
            </a:r>
            <a:br>
              <a:rPr lang="en-GB" sz="3600" i="1" dirty="0"/>
            </a:br>
            <a:br>
              <a:rPr lang="en-GB" sz="3600" i="1" dirty="0"/>
            </a:br>
            <a:r>
              <a:rPr lang="en-GB" sz="3600" dirty="0"/>
              <a:t>We will also learn the notation and rhythm for keyboard and glockenspiel.</a:t>
            </a:r>
            <a:br>
              <a:rPr lang="en-GB" sz="3600" dirty="0"/>
            </a:br>
            <a:br>
              <a:rPr lang="en-GB" sz="3600" dirty="0"/>
            </a:br>
            <a:br>
              <a:rPr lang="en-GB" sz="4400" i="1" dirty="0"/>
            </a:b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EB79E-4E27-4A7C-825C-0DD6B3844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Learning Intention</a:t>
            </a:r>
          </a:p>
        </p:txBody>
      </p:sp>
      <p:pic>
        <p:nvPicPr>
          <p:cNvPr id="4" name="Picture 6" descr="Stay With Me': The Story Behind Sam Smith's Breakthrough Song">
            <a:extLst>
              <a:ext uri="{FF2B5EF4-FFF2-40B4-BE49-F238E27FC236}">
                <a16:creationId xmlns:a16="http://schemas.microsoft.com/office/drawing/2014/main" id="{BA560315-4A6B-4267-A4DD-85F8A527B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r="2091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preview">
            <a:extLst>
              <a:ext uri="{FF2B5EF4-FFF2-40B4-BE49-F238E27FC236}">
                <a16:creationId xmlns:a16="http://schemas.microsoft.com/office/drawing/2014/main" id="{61F232DC-EF36-4934-BD3A-4AD8F07D4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0867" y="5478291"/>
            <a:ext cx="1207111" cy="11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01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2FDEB-B83A-497D-9833-BE18E86C7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5632073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I can confidently play Am, F and C chords on the ukulele.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I can perform as part of a group.</a:t>
            </a:r>
            <a:br>
              <a:rPr lang="en-GB" sz="3600" dirty="0"/>
            </a:br>
            <a:br>
              <a:rPr lang="en-GB" sz="3600" dirty="0"/>
            </a:br>
            <a:br>
              <a:rPr lang="en-GB" sz="4400" i="1" dirty="0"/>
            </a:b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EB79E-4E27-4A7C-825C-0DD6B3844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Success Criteria</a:t>
            </a:r>
          </a:p>
        </p:txBody>
      </p:sp>
      <p:pic>
        <p:nvPicPr>
          <p:cNvPr id="4" name="Picture 6" descr="Stay With Me': The Story Behind Sam Smith's Breakthrough Song">
            <a:extLst>
              <a:ext uri="{FF2B5EF4-FFF2-40B4-BE49-F238E27FC236}">
                <a16:creationId xmlns:a16="http://schemas.microsoft.com/office/drawing/2014/main" id="{BA560315-4A6B-4267-A4DD-85F8A527B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r="2091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preview">
            <a:extLst>
              <a:ext uri="{FF2B5EF4-FFF2-40B4-BE49-F238E27FC236}">
                <a16:creationId xmlns:a16="http://schemas.microsoft.com/office/drawing/2014/main" id="{A075CEA9-B475-4256-8B7E-4D1917B56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0867" y="5478291"/>
            <a:ext cx="1207111" cy="11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13EB9EB-8581-4C28-9E15-7F024F0F0F7D}"/>
              </a:ext>
            </a:extLst>
          </p:cNvPr>
          <p:cNvSpPr txBox="1">
            <a:spLocks/>
          </p:cNvSpPr>
          <p:nvPr/>
        </p:nvSpPr>
        <p:spPr>
          <a:xfrm>
            <a:off x="619586" y="940915"/>
            <a:ext cx="355450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/>
              <a:t>Ukulele chords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D4B5AB-87F7-4E8A-B827-D6EEABD6AAF1}"/>
              </a:ext>
            </a:extLst>
          </p:cNvPr>
          <p:cNvGrpSpPr/>
          <p:nvPr/>
        </p:nvGrpSpPr>
        <p:grpSpPr>
          <a:xfrm rot="5400000">
            <a:off x="4802918" y="1728605"/>
            <a:ext cx="6162144" cy="3822341"/>
            <a:chOff x="1983749" y="1690688"/>
            <a:chExt cx="7017182" cy="419353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30EB2B7-58C4-482E-B1E7-43742204A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749" y="1690688"/>
              <a:ext cx="4529017" cy="419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1716EDE-7257-48BD-803E-DF6A4CDF6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2767" y="1690689"/>
              <a:ext cx="2488164" cy="4193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FF8611-665B-4E1A-8483-DC800DEBABAD}"/>
              </a:ext>
            </a:extLst>
          </p:cNvPr>
          <p:cNvGrpSpPr/>
          <p:nvPr/>
        </p:nvGrpSpPr>
        <p:grpSpPr>
          <a:xfrm rot="5400000">
            <a:off x="10125519" y="496889"/>
            <a:ext cx="1757083" cy="1915882"/>
            <a:chOff x="5360892" y="598202"/>
            <a:chExt cx="1757083" cy="1915882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AC4812-465C-41AA-99C3-B241CAA4950C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FFF52BB-C50C-48D0-ACA2-E67D08CEF03E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8692A64-D5AD-441A-AB75-E8BC246E7554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250F49D-AC2B-49BD-BB7B-540784165923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FF7AC1-B731-47CB-B0C6-C1FA39BA81B1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pic>
        <p:nvPicPr>
          <p:cNvPr id="15" name="Picture 6" descr="Black Ukulele - Ukeleles for Adults Beginners with Bag, Video Mini Course,  2750+ page Songs &amp; Chord Kit - Kids Ukulele - Music Instruments for Kids -  Musical Instruments for Adults :">
            <a:extLst>
              <a:ext uri="{FF2B5EF4-FFF2-40B4-BE49-F238E27FC236}">
                <a16:creationId xmlns:a16="http://schemas.microsoft.com/office/drawing/2014/main" id="{9E90548A-FECC-4878-9A14-2ACE5EF99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15612" r="40163"/>
          <a:stretch/>
        </p:blipFill>
        <p:spPr bwMode="auto">
          <a:xfrm rot="5400000">
            <a:off x="1112866" y="2256681"/>
            <a:ext cx="2830569" cy="440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F9A124-9E57-4914-A862-838B5D88B7E0}"/>
              </a:ext>
            </a:extLst>
          </p:cNvPr>
          <p:cNvCxnSpPr>
            <a:cxnSpLocks/>
          </p:cNvCxnSpPr>
          <p:nvPr/>
        </p:nvCxnSpPr>
        <p:spPr>
          <a:xfrm flipH="1">
            <a:off x="4902657" y="4214900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CBBEFC-CF78-4F9C-876B-D7B4E0235922}"/>
              </a:ext>
            </a:extLst>
          </p:cNvPr>
          <p:cNvCxnSpPr>
            <a:cxnSpLocks/>
          </p:cNvCxnSpPr>
          <p:nvPr/>
        </p:nvCxnSpPr>
        <p:spPr>
          <a:xfrm flipH="1">
            <a:off x="4902666" y="4420055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AC6E33-2DBB-4726-94BA-02E93134224B}"/>
              </a:ext>
            </a:extLst>
          </p:cNvPr>
          <p:cNvCxnSpPr>
            <a:cxnSpLocks/>
          </p:cNvCxnSpPr>
          <p:nvPr/>
        </p:nvCxnSpPr>
        <p:spPr>
          <a:xfrm flipH="1">
            <a:off x="4920250" y="4613487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85B699-1657-46BD-905A-5C28D63C32BA}"/>
              </a:ext>
            </a:extLst>
          </p:cNvPr>
          <p:cNvCxnSpPr>
            <a:cxnSpLocks/>
          </p:cNvCxnSpPr>
          <p:nvPr/>
        </p:nvCxnSpPr>
        <p:spPr>
          <a:xfrm flipH="1">
            <a:off x="4920229" y="4789336"/>
            <a:ext cx="4782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B03ED56-B00B-4F5A-B4E0-AEF1F31258DC}"/>
              </a:ext>
            </a:extLst>
          </p:cNvPr>
          <p:cNvSpPr txBox="1"/>
          <p:nvPr/>
        </p:nvSpPr>
        <p:spPr>
          <a:xfrm>
            <a:off x="5433000" y="3962748"/>
            <a:ext cx="28886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4</a:t>
            </a:r>
          </a:p>
          <a:p>
            <a:r>
              <a:rPr lang="en-GB" sz="1600" b="1" dirty="0"/>
              <a:t>3</a:t>
            </a:r>
          </a:p>
          <a:p>
            <a:r>
              <a:rPr lang="en-GB" sz="1600" b="1" dirty="0"/>
              <a:t>2</a:t>
            </a:r>
          </a:p>
          <a:p>
            <a:r>
              <a:rPr lang="en-GB" sz="1600" b="1" dirty="0"/>
              <a:t>1</a:t>
            </a: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9BD753-04B7-4D6D-A4D9-09E766106B36}"/>
              </a:ext>
            </a:extLst>
          </p:cNvPr>
          <p:cNvSpPr txBox="1"/>
          <p:nvPr/>
        </p:nvSpPr>
        <p:spPr>
          <a:xfrm>
            <a:off x="1316674" y="5987239"/>
            <a:ext cx="23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Floor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289E2E-4F44-4368-984A-62657A21ABB4}"/>
              </a:ext>
            </a:extLst>
          </p:cNvPr>
          <p:cNvSpPr txBox="1"/>
          <p:nvPr/>
        </p:nvSpPr>
        <p:spPr>
          <a:xfrm>
            <a:off x="1358773" y="2282192"/>
            <a:ext cx="2338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Ceiling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CBD7AC-C55C-422F-A415-EB41B4BCC464}"/>
              </a:ext>
            </a:extLst>
          </p:cNvPr>
          <p:cNvGrpSpPr/>
          <p:nvPr/>
        </p:nvGrpSpPr>
        <p:grpSpPr>
          <a:xfrm rot="5400000">
            <a:off x="10145736" y="2639799"/>
            <a:ext cx="1757083" cy="1915882"/>
            <a:chOff x="5360892" y="598202"/>
            <a:chExt cx="1757083" cy="191588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819BE76-397A-486F-B78F-B4A0C0C9BA10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BFC2AB4-0ABF-41D8-A8C2-364B52CE95DA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CAA24B0-9553-4BBC-86C3-1C3A659A8A38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1873BC0-EF13-461E-8540-022DC5D52AFE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7B248F-17BB-4BB9-B5B4-173E0EA09437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A4E5A84-E7D2-4296-9FEB-9BA37523F05E}"/>
              </a:ext>
            </a:extLst>
          </p:cNvPr>
          <p:cNvGrpSpPr/>
          <p:nvPr/>
        </p:nvGrpSpPr>
        <p:grpSpPr>
          <a:xfrm rot="5400000">
            <a:off x="10165953" y="4585624"/>
            <a:ext cx="1757083" cy="1915882"/>
            <a:chOff x="5360892" y="598202"/>
            <a:chExt cx="1757083" cy="191588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E6E073B-FB7F-47A7-A1B4-29E77DC88D5B}"/>
                </a:ext>
              </a:extLst>
            </p:cNvPr>
            <p:cNvCxnSpPr>
              <a:cxnSpLocks/>
            </p:cNvCxnSpPr>
            <p:nvPr/>
          </p:nvCxnSpPr>
          <p:spPr>
            <a:xfrm>
              <a:off x="5522259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D16F646-73B4-4708-A5A3-07E938A18798}"/>
                </a:ext>
              </a:extLst>
            </p:cNvPr>
            <p:cNvCxnSpPr>
              <a:cxnSpLocks/>
            </p:cNvCxnSpPr>
            <p:nvPr/>
          </p:nvCxnSpPr>
          <p:spPr>
            <a:xfrm>
              <a:off x="5925671" y="1188520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C3C700E-4BC8-4CE7-9E75-85AE338FEB08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41" y="1188521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E3EF694-AFBB-4F9A-A0B6-7155B2A6D099}"/>
                </a:ext>
              </a:extLst>
            </p:cNvPr>
            <p:cNvCxnSpPr>
              <a:cxnSpLocks/>
            </p:cNvCxnSpPr>
            <p:nvPr/>
          </p:nvCxnSpPr>
          <p:spPr>
            <a:xfrm>
              <a:off x="6768353" y="1168303"/>
              <a:ext cx="0" cy="132556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115A81-1C97-482F-AA11-A2D8DDEA3A4F}"/>
                </a:ext>
              </a:extLst>
            </p:cNvPr>
            <p:cNvSpPr txBox="1"/>
            <p:nvPr/>
          </p:nvSpPr>
          <p:spPr>
            <a:xfrm>
              <a:off x="5360892" y="598202"/>
              <a:ext cx="1757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4    3    2    1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C2F29BF-C5C8-4965-9A2E-FEB5B6A85EB5}"/>
              </a:ext>
            </a:extLst>
          </p:cNvPr>
          <p:cNvSpPr txBox="1"/>
          <p:nvPr/>
        </p:nvSpPr>
        <p:spPr>
          <a:xfrm>
            <a:off x="10071601" y="70336"/>
            <a:ext cx="172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STRINGS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5436A54-022F-42E7-80B6-9CB7769A34B3}"/>
              </a:ext>
            </a:extLst>
          </p:cNvPr>
          <p:cNvSpPr txBox="1"/>
          <p:nvPr/>
        </p:nvSpPr>
        <p:spPr>
          <a:xfrm>
            <a:off x="7629558" y="83915"/>
            <a:ext cx="172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FRETS</a:t>
            </a:r>
          </a:p>
        </p:txBody>
      </p:sp>
    </p:spTree>
    <p:extLst>
      <p:ext uri="{BB962C8B-B14F-4D97-AF65-F5344CB8AC3E}">
        <p14:creationId xmlns:p14="http://schemas.microsoft.com/office/powerpoint/2010/main" val="255822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EA0DE5-1103-429F-B367-68F3B6A56FF6}"/>
              </a:ext>
            </a:extLst>
          </p:cNvPr>
          <p:cNvSpPr txBox="1">
            <a:spLocks/>
          </p:cNvSpPr>
          <p:nvPr/>
        </p:nvSpPr>
        <p:spPr>
          <a:xfrm>
            <a:off x="439860" y="913368"/>
            <a:ext cx="74969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/>
              <a:t>Ukulele strumming pattern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2CF6C24-24BA-4AEB-AC5C-1F974CED5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0" y="2564608"/>
            <a:ext cx="11312279" cy="179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95256F2-A618-473E-8F12-46E78C205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2920844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9546925-6CB7-4F96-939D-BDE989B93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1548880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16B15DA-713B-4B13-9FE9-8FE0F2A85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-1" r="81426" b="57482"/>
          <a:stretch/>
        </p:blipFill>
        <p:spPr bwMode="auto">
          <a:xfrm>
            <a:off x="4423437" y="4040799"/>
            <a:ext cx="671804" cy="11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569D5-DFA3-4528-9A04-3C74E3476EBA}"/>
              </a:ext>
            </a:extLst>
          </p:cNvPr>
          <p:cNvSpPr txBox="1"/>
          <p:nvPr/>
        </p:nvSpPr>
        <p:spPr>
          <a:xfrm>
            <a:off x="5317939" y="4737923"/>
            <a:ext cx="676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</a:t>
            </a:r>
            <a:r>
              <a:rPr lang="en-GB" sz="3200" b="1" dirty="0"/>
              <a:t>trumming pattern 1 – Minim beats</a:t>
            </a:r>
          </a:p>
          <a:p>
            <a:endParaRPr lang="en-GB" sz="3200" b="1" dirty="0"/>
          </a:p>
        </p:txBody>
      </p:sp>
      <p:pic>
        <p:nvPicPr>
          <p:cNvPr id="10" name="IMG_9296">
            <a:hlinkClick r:id="" action="ppaction://media"/>
            <a:extLst>
              <a:ext uri="{FF2B5EF4-FFF2-40B4-BE49-F238E27FC236}">
                <a16:creationId xmlns:a16="http://schemas.microsoft.com/office/drawing/2014/main" id="{F3FAC2E2-7CFC-4CC9-A109-CE0E67EA3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9491" y="208286"/>
            <a:ext cx="3592648" cy="2020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2DD664-6207-440D-A03E-460D7034D894}"/>
              </a:ext>
            </a:extLst>
          </p:cNvPr>
          <p:cNvSpPr txBox="1"/>
          <p:nvPr/>
        </p:nvSpPr>
        <p:spPr>
          <a:xfrm>
            <a:off x="4441119" y="5729251"/>
            <a:ext cx="6631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b="1" dirty="0"/>
          </a:p>
          <a:p>
            <a:r>
              <a:rPr lang="en-GB" sz="3200" b="1" dirty="0"/>
              <a:t>Strumming</a:t>
            </a:r>
            <a:r>
              <a:rPr lang="en-GB" sz="1800" b="1" dirty="0"/>
              <a:t> </a:t>
            </a:r>
            <a:r>
              <a:rPr lang="en-GB" sz="3200" b="1" dirty="0"/>
              <a:t>pattern 2 – Crotchet beats</a:t>
            </a:r>
            <a:endParaRPr lang="en-GB" sz="1800" b="1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7B36B2C6-B6BA-46F9-9777-D6E906C77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2" r="52956" b="57481"/>
          <a:stretch/>
        </p:blipFill>
        <p:spPr bwMode="auto">
          <a:xfrm>
            <a:off x="1530219" y="5662477"/>
            <a:ext cx="2612573" cy="11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2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EA0DE5-1103-429F-B367-68F3B6A56FF6}"/>
              </a:ext>
            </a:extLst>
          </p:cNvPr>
          <p:cNvSpPr txBox="1">
            <a:spLocks/>
          </p:cNvSpPr>
          <p:nvPr/>
        </p:nvSpPr>
        <p:spPr>
          <a:xfrm>
            <a:off x="868146" y="941893"/>
            <a:ext cx="74969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/>
              <a:t>Keyboard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DD6F11-16BB-4DFC-8C14-E486CFB40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1525"/>
            <a:ext cx="10972257" cy="170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768D81-E7FE-4374-B889-F68B13EE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10" y="3953959"/>
            <a:ext cx="1786328" cy="17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7C9137-501F-444E-A1F8-EF855587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599" y="3953959"/>
            <a:ext cx="2391093" cy="176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3972DF-E86E-4168-BF43-68087B58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853" y="3953959"/>
            <a:ext cx="3278316" cy="176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9766CC-9682-4054-813C-243A9C2451A8}"/>
              </a:ext>
            </a:extLst>
          </p:cNvPr>
          <p:cNvSpPr txBox="1"/>
          <p:nvPr/>
        </p:nvSpPr>
        <p:spPr>
          <a:xfrm>
            <a:off x="2635042" y="6013938"/>
            <a:ext cx="546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A665F-D894-4B44-A6DF-00FBAF6CD0EE}"/>
              </a:ext>
            </a:extLst>
          </p:cNvPr>
          <p:cNvSpPr txBox="1"/>
          <p:nvPr/>
        </p:nvSpPr>
        <p:spPr>
          <a:xfrm>
            <a:off x="5687860" y="6013938"/>
            <a:ext cx="546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3725D-E051-464B-8465-7F7FCBE0875D}"/>
              </a:ext>
            </a:extLst>
          </p:cNvPr>
          <p:cNvSpPr txBox="1"/>
          <p:nvPr/>
        </p:nvSpPr>
        <p:spPr>
          <a:xfrm>
            <a:off x="9556958" y="6012158"/>
            <a:ext cx="546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</a:t>
            </a:r>
          </a:p>
        </p:txBody>
      </p:sp>
      <p:pic>
        <p:nvPicPr>
          <p:cNvPr id="4" name="IMG_9299 (5)">
            <a:hlinkClick r:id="" action="ppaction://media"/>
            <a:extLst>
              <a:ext uri="{FF2B5EF4-FFF2-40B4-BE49-F238E27FC236}">
                <a16:creationId xmlns:a16="http://schemas.microsoft.com/office/drawing/2014/main" id="{72163003-4E85-4231-A828-41172D6FE5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3584" y="191109"/>
            <a:ext cx="2826251" cy="15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BEA0DE5-1103-429F-B367-68F3B6A56FF6}"/>
              </a:ext>
            </a:extLst>
          </p:cNvPr>
          <p:cNvSpPr txBox="1">
            <a:spLocks/>
          </p:cNvSpPr>
          <p:nvPr/>
        </p:nvSpPr>
        <p:spPr>
          <a:xfrm>
            <a:off x="868146" y="941893"/>
            <a:ext cx="74969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/>
              <a:t>Glockenspiel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7A7825-808C-4A42-9AC1-EDAC4C83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46" y="2273871"/>
            <a:ext cx="10750290" cy="15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AA247-FE10-42B7-BB02-6E86E6724CED}"/>
              </a:ext>
            </a:extLst>
          </p:cNvPr>
          <p:cNvSpPr txBox="1"/>
          <p:nvPr/>
        </p:nvSpPr>
        <p:spPr>
          <a:xfrm>
            <a:off x="868146" y="4172285"/>
            <a:ext cx="1075029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This part involves playing two notes at the same time. </a:t>
            </a:r>
          </a:p>
          <a:p>
            <a:endParaRPr lang="en-GB" sz="2400" b="1" dirty="0"/>
          </a:p>
          <a:p>
            <a:r>
              <a:rPr lang="en-GB" sz="2400" b="1" dirty="0"/>
              <a:t>Notice that a middle C is played with every note – use the left hand beater to play this.</a:t>
            </a:r>
          </a:p>
          <a:p>
            <a:endParaRPr lang="en-GB" sz="2400" b="1" dirty="0"/>
          </a:p>
          <a:p>
            <a:r>
              <a:rPr lang="en-GB" sz="2400" b="1" dirty="0"/>
              <a:t>*This is an example of a pedal note*  </a:t>
            </a:r>
          </a:p>
        </p:txBody>
      </p:sp>
      <p:pic>
        <p:nvPicPr>
          <p:cNvPr id="5" name="IMG_9770 (1)">
            <a:hlinkClick r:id="" action="ppaction://media"/>
            <a:extLst>
              <a:ext uri="{FF2B5EF4-FFF2-40B4-BE49-F238E27FC236}">
                <a16:creationId xmlns:a16="http://schemas.microsoft.com/office/drawing/2014/main" id="{303EE056-DF8A-4857-B376-AA3ACEB07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9684" y="212943"/>
            <a:ext cx="3168752" cy="18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9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2FDEB-B83A-497D-9833-BE18E86C7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5632073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I can confidently play Am, F and C chords on the ukulele.</a:t>
            </a:r>
            <a:br>
              <a:rPr lang="en-GB" sz="3600" dirty="0"/>
            </a:br>
            <a:br>
              <a:rPr lang="en-GB" sz="3600" dirty="0"/>
            </a:br>
            <a:r>
              <a:rPr lang="en-GB" sz="3600" dirty="0"/>
              <a:t>I can perform as part of a group.</a:t>
            </a:r>
            <a:br>
              <a:rPr lang="en-GB" sz="3600" dirty="0"/>
            </a:br>
            <a:br>
              <a:rPr lang="en-GB" sz="3600" dirty="0"/>
            </a:br>
            <a:br>
              <a:rPr lang="en-GB" sz="4400" i="1" dirty="0"/>
            </a:b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EB79E-4E27-4A7C-825C-0DD6B3844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GB" sz="3200" dirty="0"/>
              <a:t>Success Criteria</a:t>
            </a:r>
          </a:p>
        </p:txBody>
      </p:sp>
      <p:pic>
        <p:nvPicPr>
          <p:cNvPr id="4" name="Picture 6" descr="Stay With Me': The Story Behind Sam Smith's Breakthrough Song">
            <a:extLst>
              <a:ext uri="{FF2B5EF4-FFF2-40B4-BE49-F238E27FC236}">
                <a16:creationId xmlns:a16="http://schemas.microsoft.com/office/drawing/2014/main" id="{BA560315-4A6B-4267-A4DD-85F8A527B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r="2091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preview">
            <a:extLst>
              <a:ext uri="{FF2B5EF4-FFF2-40B4-BE49-F238E27FC236}">
                <a16:creationId xmlns:a16="http://schemas.microsoft.com/office/drawing/2014/main" id="{A48ECFE8-B5BD-48F1-86E6-14C5CBEE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0867" y="5478291"/>
            <a:ext cx="1207111" cy="11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0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2FDEB-B83A-497D-9833-BE18E86C7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5632073"/>
          </a:xfrm>
        </p:spPr>
        <p:txBody>
          <a:bodyPr>
            <a:normAutofit/>
          </a:bodyPr>
          <a:lstStyle/>
          <a:p>
            <a:pPr algn="l"/>
            <a:br>
              <a:rPr lang="en-GB" sz="3600" dirty="0"/>
            </a:br>
            <a:br>
              <a:rPr lang="en-GB" sz="3600" dirty="0"/>
            </a:br>
            <a:br>
              <a:rPr lang="en-GB" sz="4400" i="1" dirty="0"/>
            </a:br>
            <a:endParaRPr lang="en-GB" sz="4400" dirty="0"/>
          </a:p>
        </p:txBody>
      </p:sp>
      <p:pic>
        <p:nvPicPr>
          <p:cNvPr id="4" name="Picture 6" descr="Stay With Me': The Story Behind Sam Smith's Breakthrough Song">
            <a:extLst>
              <a:ext uri="{FF2B5EF4-FFF2-40B4-BE49-F238E27FC236}">
                <a16:creationId xmlns:a16="http://schemas.microsoft.com/office/drawing/2014/main" id="{BA560315-4A6B-4267-A4DD-85F8A527B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9" r="2091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1EFF510-C359-47A6-B9B7-A26B29AB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47" y="269162"/>
            <a:ext cx="11188106" cy="59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preview">
            <a:extLst>
              <a:ext uri="{FF2B5EF4-FFF2-40B4-BE49-F238E27FC236}">
                <a16:creationId xmlns:a16="http://schemas.microsoft.com/office/drawing/2014/main" id="{A48ECFE8-B5BD-48F1-86E6-14C5CBEE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57780" y="4643479"/>
            <a:ext cx="1621271" cy="154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A8EB79E-4E27-4A7C-825C-0DD6B3844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899" y="5708191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GB" sz="28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4794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193</Words>
  <Application>Microsoft Office PowerPoint</Application>
  <PresentationFormat>Widescreen</PresentationFormat>
  <Paragraphs>36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S1 Stay with me</vt:lpstr>
      <vt:lpstr>   Today we will continue learning our ukulele chords as part of Sam Smith’s Stay with me.  We will also learn the notation and rhythm for keyboard and glockenspiel.   </vt:lpstr>
      <vt:lpstr>I can confidently play Am, F and C chords on the ukulele.  I can perform as part of a group.   </vt:lpstr>
      <vt:lpstr>PowerPoint Presentation</vt:lpstr>
      <vt:lpstr>PowerPoint Presentation</vt:lpstr>
      <vt:lpstr>PowerPoint Presentation</vt:lpstr>
      <vt:lpstr>PowerPoint Presentation</vt:lpstr>
      <vt:lpstr>I can confidently play Am, F and C chords on the ukulele.  I can perform as part of a group.   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S1 Stay with me</dc:title>
  <dc:creator>a hepburn</dc:creator>
  <cp:lastModifiedBy>a hepburn</cp:lastModifiedBy>
  <cp:revision>13</cp:revision>
  <dcterms:created xsi:type="dcterms:W3CDTF">2022-05-30T11:58:07Z</dcterms:created>
  <dcterms:modified xsi:type="dcterms:W3CDTF">2022-06-27T11:09:25Z</dcterms:modified>
</cp:coreProperties>
</file>